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title>
      <c:tx>
        <c:rich>
          <a:bodyPr/>
          <a:lstStyle/>
          <a:p>
            <a:pPr>
              <a:defRPr/>
            </a:pPr>
            <a:r>
              <a:rPr lang="en-US" sz="2800" dirty="0" smtClean="0"/>
              <a:t>a</a:t>
            </a:r>
            <a:r>
              <a:rPr lang="en-US" dirty="0" smtClean="0"/>
              <a:t>-values</a:t>
            </a:r>
            <a:endParaRPr lang="en-US" dirty="0"/>
          </a:p>
        </c:rich>
      </c:tx>
      <c:layout>
        <c:manualLayout>
          <c:xMode val="edge"/>
          <c:yMode val="edge"/>
          <c:x val="2.819234844552938E-2"/>
          <c:y val="1.0848927741528345E-2"/>
        </c:manualLayout>
      </c:layout>
    </c:title>
    <c:plotArea>
      <c:layout/>
      <c:scatterChart>
        <c:scatterStyle val="smoothMarker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marker>
            <c:symbol val="none"/>
          </c:marker>
          <c:xVal>
            <c:numRef>
              <c:f>Sheet1!$A$2:$A$9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</c:numCache>
            </c:numRef>
          </c:xVal>
          <c:y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21</c:v>
                </c:pt>
                <c:pt idx="4">
                  <c:v>28</c:v>
                </c:pt>
                <c:pt idx="5">
                  <c:v>35</c:v>
                </c:pt>
                <c:pt idx="6">
                  <c:v>42</c:v>
                </c:pt>
                <c:pt idx="7">
                  <c:v>49</c:v>
                </c:pt>
              </c:numCache>
            </c:numRef>
          </c:yVal>
          <c:smooth val="1"/>
        </c:ser>
        <c:axId val="81561472"/>
        <c:axId val="81563008"/>
      </c:scatterChart>
      <c:valAx>
        <c:axId val="81561472"/>
        <c:scaling>
          <c:orientation val="minMax"/>
        </c:scaling>
        <c:axPos val="b"/>
        <c:numFmt formatCode="General" sourceLinked="1"/>
        <c:tickLblPos val="nextTo"/>
        <c:crossAx val="81563008"/>
        <c:crosses val="autoZero"/>
        <c:crossBetween val="midCat"/>
      </c:valAx>
      <c:valAx>
        <c:axId val="81563008"/>
        <c:scaling>
          <c:orientation val="minMax"/>
        </c:scaling>
        <c:axPos val="l"/>
        <c:majorGridlines>
          <c:spPr>
            <a:ln>
              <a:solidFill>
                <a:srgbClr val="7030A0"/>
              </a:solidFill>
            </a:ln>
          </c:spPr>
        </c:majorGridlines>
        <c:numFmt formatCode="General" sourceLinked="1"/>
        <c:tickLblPos val="nextTo"/>
        <c:crossAx val="81561472"/>
        <c:crosses val="autoZero"/>
        <c:crossBetween val="midCat"/>
      </c:valAx>
      <c:spPr>
        <a:solidFill>
          <a:srgbClr val="FFFF00"/>
        </a:solidFill>
      </c:spPr>
    </c:plotArea>
    <c:plotVisOnly val="1"/>
  </c:chart>
  <c:spPr>
    <a:ln>
      <a:solidFill>
        <a:schemeClr val="tx1"/>
      </a:solidFill>
    </a:ln>
  </c:spPr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title>
      <c:tx>
        <c:rich>
          <a:bodyPr/>
          <a:lstStyle/>
          <a:p>
            <a:pPr>
              <a:defRPr/>
            </a:pPr>
            <a:r>
              <a:rPr lang="en-US" sz="3200" dirty="0" smtClean="0"/>
              <a:t>a</a:t>
            </a:r>
            <a:r>
              <a:rPr lang="en-US" dirty="0" smtClean="0"/>
              <a:t>-values</a:t>
            </a:r>
            <a:endParaRPr lang="en-US" dirty="0"/>
          </a:p>
        </c:rich>
      </c:tx>
      <c:layout>
        <c:manualLayout>
          <c:xMode val="edge"/>
          <c:yMode val="edge"/>
          <c:x val="4.2279454198659853E-2"/>
          <c:y val="1.0848927741528321E-2"/>
        </c:manualLayout>
      </c:layout>
    </c:title>
    <c:plotArea>
      <c:layout/>
      <c:scatterChart>
        <c:scatterStyle val="smoothMarker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marker>
            <c:symbol val="none"/>
          </c:marker>
          <c:xVal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xVal>
          <c:yVal>
            <c:numRef>
              <c:f>Sheet1!$B$2:$B$9</c:f>
              <c:numCache>
                <c:formatCode>General</c:formatCode>
                <c:ptCount val="8"/>
                <c:pt idx="0">
                  <c:v>7</c:v>
                </c:pt>
                <c:pt idx="1">
                  <c:v>3.5</c:v>
                </c:pt>
                <c:pt idx="2">
                  <c:v>2.2999999999999998</c:v>
                </c:pt>
                <c:pt idx="3">
                  <c:v>1.75</c:v>
                </c:pt>
                <c:pt idx="4">
                  <c:v>1.4</c:v>
                </c:pt>
                <c:pt idx="5">
                  <c:v>1.1599999999999973</c:v>
                </c:pt>
                <c:pt idx="6">
                  <c:v>1</c:v>
                </c:pt>
                <c:pt idx="7">
                  <c:v>0.87000000000000122</c:v>
                </c:pt>
              </c:numCache>
            </c:numRef>
          </c:yVal>
          <c:smooth val="1"/>
        </c:ser>
        <c:axId val="86035456"/>
        <c:axId val="86037248"/>
      </c:scatterChart>
      <c:valAx>
        <c:axId val="86035456"/>
        <c:scaling>
          <c:orientation val="minMax"/>
        </c:scaling>
        <c:axPos val="b"/>
        <c:numFmt formatCode="General" sourceLinked="1"/>
        <c:tickLblPos val="nextTo"/>
        <c:crossAx val="86037248"/>
        <c:crosses val="autoZero"/>
        <c:crossBetween val="midCat"/>
      </c:valAx>
      <c:valAx>
        <c:axId val="86037248"/>
        <c:scaling>
          <c:orientation val="minMax"/>
        </c:scaling>
        <c:axPos val="l"/>
        <c:majorGridlines/>
        <c:numFmt formatCode="General" sourceLinked="1"/>
        <c:tickLblPos val="nextTo"/>
        <c:crossAx val="86035456"/>
        <c:crosses val="autoZero"/>
        <c:crossBetween val="midCat"/>
      </c:valAx>
      <c:spPr>
        <a:solidFill>
          <a:srgbClr val="FFFF00"/>
        </a:solidFill>
        <a:ln>
          <a:solidFill>
            <a:srgbClr val="FF0000"/>
          </a:solidFill>
        </a:ln>
      </c:spPr>
    </c:plotArea>
    <c:plotVisOnly val="1"/>
  </c:chart>
  <c:spPr>
    <a:ln>
      <a:solidFill>
        <a:schemeClr val="tx1"/>
      </a:solidFill>
    </a:ln>
  </c:spPr>
  <c:txPr>
    <a:bodyPr/>
    <a:lstStyle/>
    <a:p>
      <a:pPr>
        <a:defRPr sz="1800"/>
      </a:pPr>
      <a:endParaRPr lang="en-US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84943-A06F-4649-B8C3-E0576A3CF9A6}" type="datetimeFigureOut">
              <a:rPr lang="en-IN" smtClean="0"/>
              <a:pPr/>
              <a:t>01-06-2024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79204-CC08-43A9-A826-EA615BDA7A3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84943-A06F-4649-B8C3-E0576A3CF9A6}" type="datetimeFigureOut">
              <a:rPr lang="en-IN" smtClean="0"/>
              <a:pPr/>
              <a:t>01-06-2024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79204-CC08-43A9-A826-EA615BDA7A3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84943-A06F-4649-B8C3-E0576A3CF9A6}" type="datetimeFigureOut">
              <a:rPr lang="en-IN" smtClean="0"/>
              <a:pPr/>
              <a:t>01-06-2024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79204-CC08-43A9-A826-EA615BDA7A3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84943-A06F-4649-B8C3-E0576A3CF9A6}" type="datetimeFigureOut">
              <a:rPr lang="en-IN" smtClean="0"/>
              <a:pPr/>
              <a:t>01-06-2024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79204-CC08-43A9-A826-EA615BDA7A3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84943-A06F-4649-B8C3-E0576A3CF9A6}" type="datetimeFigureOut">
              <a:rPr lang="en-IN" smtClean="0"/>
              <a:pPr/>
              <a:t>01-06-2024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79204-CC08-43A9-A826-EA615BDA7A3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84943-A06F-4649-B8C3-E0576A3CF9A6}" type="datetimeFigureOut">
              <a:rPr lang="en-IN" smtClean="0"/>
              <a:pPr/>
              <a:t>01-06-2024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79204-CC08-43A9-A826-EA615BDA7A3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84943-A06F-4649-B8C3-E0576A3CF9A6}" type="datetimeFigureOut">
              <a:rPr lang="en-IN" smtClean="0"/>
              <a:pPr/>
              <a:t>01-06-2024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79204-CC08-43A9-A826-EA615BDA7A3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84943-A06F-4649-B8C3-E0576A3CF9A6}" type="datetimeFigureOut">
              <a:rPr lang="en-IN" smtClean="0"/>
              <a:pPr/>
              <a:t>01-06-2024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79204-CC08-43A9-A826-EA615BDA7A3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84943-A06F-4649-B8C3-E0576A3CF9A6}" type="datetimeFigureOut">
              <a:rPr lang="en-IN" smtClean="0"/>
              <a:pPr/>
              <a:t>01-06-2024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79204-CC08-43A9-A826-EA615BDA7A3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84943-A06F-4649-B8C3-E0576A3CF9A6}" type="datetimeFigureOut">
              <a:rPr lang="en-IN" smtClean="0"/>
              <a:pPr/>
              <a:t>01-06-2024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79204-CC08-43A9-A826-EA615BDA7A3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84943-A06F-4649-B8C3-E0576A3CF9A6}" type="datetimeFigureOut">
              <a:rPr lang="en-IN" smtClean="0"/>
              <a:pPr/>
              <a:t>01-06-2024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79204-CC08-43A9-A826-EA615BDA7A3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F84943-A06F-4649-B8C3-E0576A3CF9A6}" type="datetimeFigureOut">
              <a:rPr lang="en-IN" smtClean="0"/>
              <a:pPr/>
              <a:t>01-06-2024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79204-CC08-43A9-A826-EA615BDA7A3C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548680"/>
            <a:ext cx="7772400" cy="1470025"/>
          </a:xfrm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r>
              <a:rPr lang="en-IN" dirty="0" smtClean="0"/>
              <a:t>NOMENCLATURE OF PROPORTIONALITY(</a:t>
            </a:r>
            <a:r>
              <a:rPr lang="en-IN" sz="2800" i="1" dirty="0" smtClean="0"/>
              <a:t>unitary method</a:t>
            </a:r>
            <a:r>
              <a:rPr lang="en-IN" dirty="0" smtClean="0"/>
              <a:t>)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76872"/>
            <a:ext cx="6584776" cy="3960440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IN" dirty="0" smtClean="0">
                <a:solidFill>
                  <a:srgbClr val="002060"/>
                </a:solidFill>
              </a:rPr>
              <a:t>In our daily life(nature) every change can depends on some other change ,  it may be directly or inversely. </a:t>
            </a:r>
          </a:p>
          <a:p>
            <a:endParaRPr lang="en-IN" dirty="0" smtClean="0">
              <a:solidFill>
                <a:srgbClr val="002060"/>
              </a:solidFill>
            </a:endParaRPr>
          </a:p>
          <a:p>
            <a:r>
              <a:rPr lang="en-IN" dirty="0" smtClean="0">
                <a:solidFill>
                  <a:srgbClr val="002060"/>
                </a:solidFill>
              </a:rPr>
              <a:t>In science every equation follows this , and in  technology  every machine works on this principle.  </a:t>
            </a:r>
            <a:endParaRPr lang="en-IN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00B050"/>
            </a:solidFill>
          </a:ln>
        </p:spPr>
        <p:txBody>
          <a:bodyPr>
            <a:normAutofit fontScale="90000"/>
          </a:bodyPr>
          <a:lstStyle/>
          <a:p>
            <a:r>
              <a:rPr lang="en-IN" sz="3600" b="1" dirty="0" smtClean="0"/>
              <a:t>Take  ‘a’ and  ‘b’ as variables(not constants)</a:t>
            </a:r>
            <a:endParaRPr lang="en-IN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600200"/>
            <a:ext cx="4244280" cy="4421088"/>
          </a:xfrm>
          <a:ln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IN" dirty="0" smtClean="0"/>
              <a:t>              </a:t>
            </a:r>
            <a:r>
              <a:rPr lang="en-IN" sz="4400" dirty="0" smtClean="0"/>
              <a:t>a</a:t>
            </a:r>
            <a:r>
              <a:rPr lang="en-IN" sz="4400" b="1" dirty="0" smtClean="0"/>
              <a:t>  </a:t>
            </a:r>
            <a:r>
              <a:rPr lang="el-GR" sz="4400" b="1" dirty="0" smtClean="0"/>
              <a:t>α</a:t>
            </a:r>
            <a:r>
              <a:rPr lang="en-IN" sz="4400" b="1" dirty="0" smtClean="0"/>
              <a:t>  </a:t>
            </a:r>
            <a:r>
              <a:rPr lang="en-IN" sz="4400" dirty="0" smtClean="0"/>
              <a:t>b</a:t>
            </a:r>
          </a:p>
          <a:p>
            <a:pPr>
              <a:buNone/>
            </a:pPr>
            <a:r>
              <a:rPr lang="en-IN" sz="4400" dirty="0" smtClean="0"/>
              <a:t>  ----&gt; a = 7 b</a:t>
            </a:r>
          </a:p>
          <a:p>
            <a:pPr>
              <a:buNone/>
            </a:pPr>
            <a:endParaRPr lang="en-IN" b="1" dirty="0" smtClean="0"/>
          </a:p>
          <a:p>
            <a:pPr>
              <a:buNone/>
            </a:pPr>
            <a:r>
              <a:rPr lang="en-IN" b="1" dirty="0" smtClean="0"/>
              <a:t>The value of variable  ‘a’  is </a:t>
            </a:r>
            <a:r>
              <a:rPr lang="en-IN" i="1" u="sng" dirty="0" smtClean="0"/>
              <a:t>directly</a:t>
            </a:r>
            <a:r>
              <a:rPr lang="en-IN" b="1" dirty="0" smtClean="0"/>
              <a:t> proportional to value of variable ‘b’ . That is if ‘b’  increases then 7 times ‘a’ also increases.</a:t>
            </a:r>
            <a:endParaRPr lang="en-IN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244280" cy="4421088"/>
          </a:xfrm>
          <a:ln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IN" dirty="0" smtClean="0"/>
              <a:t>               </a:t>
            </a:r>
            <a:r>
              <a:rPr lang="en-IN" sz="4400" dirty="0" smtClean="0"/>
              <a:t>a</a:t>
            </a:r>
            <a:r>
              <a:rPr lang="en-IN" sz="4400" b="1" dirty="0" smtClean="0"/>
              <a:t>  </a:t>
            </a:r>
            <a:r>
              <a:rPr lang="el-GR" sz="4400" b="1" dirty="0" smtClean="0"/>
              <a:t>α</a:t>
            </a:r>
            <a:r>
              <a:rPr lang="en-IN" sz="4400" b="1" dirty="0" smtClean="0"/>
              <a:t>  </a:t>
            </a:r>
            <a:endParaRPr lang="en-IN" sz="4400" dirty="0" smtClean="0"/>
          </a:p>
          <a:p>
            <a:pPr>
              <a:buNone/>
            </a:pPr>
            <a:r>
              <a:rPr lang="en-IN" sz="4400" dirty="0" smtClean="0"/>
              <a:t>   ----&gt; a =  </a:t>
            </a:r>
          </a:p>
          <a:p>
            <a:pPr>
              <a:buNone/>
            </a:pPr>
            <a:endParaRPr lang="en-IN" b="1" dirty="0" smtClean="0"/>
          </a:p>
          <a:p>
            <a:pPr>
              <a:buNone/>
            </a:pPr>
            <a:r>
              <a:rPr lang="en-IN" b="1" dirty="0" smtClean="0"/>
              <a:t>The value of variable  ‘a’  is </a:t>
            </a:r>
            <a:r>
              <a:rPr lang="en-IN" i="1" u="sng" dirty="0" smtClean="0"/>
              <a:t>inversely</a:t>
            </a:r>
            <a:r>
              <a:rPr lang="en-IN" b="1" dirty="0" smtClean="0"/>
              <a:t> proportional to value of variable ‘b’ . That is if ‘b’ increases then 7 times ‘a’ can decreases. </a:t>
            </a:r>
            <a:endParaRPr lang="en-IN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92280" y="2420888"/>
            <a:ext cx="216024" cy="864096"/>
          </a:xfrm>
          <a:prstGeom prst="rect">
            <a:avLst/>
          </a:prstGeom>
          <a:noFill/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92280" y="1556792"/>
            <a:ext cx="216024" cy="864096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/>
        </p:nvSpPr>
        <p:spPr>
          <a:xfrm>
            <a:off x="46125" y="6093296"/>
            <a:ext cx="9097875" cy="584775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here 7 is known as proportionality constant</a:t>
            </a:r>
            <a:endParaRPr lang="en-US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322712" cy="3660006"/>
          </a:xfrm>
          <a:ln>
            <a:solidFill>
              <a:srgbClr val="00B05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IN" sz="6000" dirty="0" smtClean="0"/>
              <a:t/>
            </a:r>
            <a:br>
              <a:rPr lang="en-IN" sz="6000" dirty="0" smtClean="0"/>
            </a:br>
            <a:r>
              <a:rPr lang="en-IN" sz="6000" dirty="0" smtClean="0"/>
              <a:t/>
            </a:r>
            <a:br>
              <a:rPr lang="en-IN" sz="6000" dirty="0" smtClean="0"/>
            </a:br>
            <a:r>
              <a:rPr lang="en-IN" sz="6000" dirty="0" smtClean="0"/>
              <a:t/>
            </a:r>
            <a:br>
              <a:rPr lang="en-IN" sz="6000" dirty="0" smtClean="0"/>
            </a:br>
            <a:r>
              <a:rPr lang="en-IN" sz="6000" dirty="0" smtClean="0"/>
              <a:t/>
            </a:r>
            <a:br>
              <a:rPr lang="en-IN" sz="6000" dirty="0" smtClean="0"/>
            </a:br>
            <a:r>
              <a:rPr lang="en-IN" sz="6000" dirty="0" smtClean="0"/>
              <a:t/>
            </a:r>
            <a:br>
              <a:rPr lang="en-IN" sz="6000" dirty="0" smtClean="0"/>
            </a:br>
            <a:r>
              <a:rPr lang="en-IN" sz="6000" dirty="0" smtClean="0"/>
              <a:t/>
            </a:r>
            <a:br>
              <a:rPr lang="en-IN" sz="6000" dirty="0" smtClean="0"/>
            </a:br>
            <a:r>
              <a:rPr lang="en-IN" sz="6000" dirty="0" smtClean="0"/>
              <a:t/>
            </a:r>
            <a:br>
              <a:rPr lang="en-IN" sz="6000" dirty="0" smtClean="0"/>
            </a:br>
            <a:r>
              <a:rPr lang="en-IN" sz="6000" dirty="0" smtClean="0"/>
              <a:t/>
            </a:r>
            <a:br>
              <a:rPr lang="en-IN" sz="6000" dirty="0" smtClean="0"/>
            </a:br>
            <a:r>
              <a:rPr lang="en-IN" sz="6000" dirty="0" smtClean="0"/>
              <a:t>a  </a:t>
            </a:r>
            <a:r>
              <a:rPr lang="el-GR" sz="6000" dirty="0" smtClean="0"/>
              <a:t>α</a:t>
            </a:r>
            <a:r>
              <a:rPr lang="en-IN" sz="6000" dirty="0" smtClean="0"/>
              <a:t>  b</a:t>
            </a:r>
            <a:r>
              <a:rPr lang="en-IN" sz="4400" dirty="0" smtClean="0"/>
              <a:t/>
            </a:r>
            <a:br>
              <a:rPr lang="en-IN" sz="4400" dirty="0" smtClean="0"/>
            </a:br>
            <a:r>
              <a:rPr lang="en-IN" sz="2200" dirty="0" smtClean="0"/>
              <a:t>example</a:t>
            </a:r>
            <a:r>
              <a:rPr lang="en-IN" sz="2700" dirty="0" smtClean="0"/>
              <a:t>:  </a:t>
            </a:r>
            <a:r>
              <a:rPr lang="en-IN" sz="1200" dirty="0" smtClean="0"/>
              <a:t> </a:t>
            </a:r>
            <a:r>
              <a:rPr lang="en-IN" sz="3600" b="0" dirty="0" smtClean="0"/>
              <a:t>a = 7 b</a:t>
            </a:r>
            <a:r>
              <a:rPr lang="en-IN" sz="3100" b="0" dirty="0" smtClean="0"/>
              <a:t/>
            </a:r>
            <a:br>
              <a:rPr lang="en-IN" sz="3100" b="0" dirty="0" smtClean="0"/>
            </a:br>
            <a:r>
              <a:rPr lang="en-IN" sz="2700" dirty="0" smtClean="0"/>
              <a:t>a</a:t>
            </a:r>
            <a:r>
              <a:rPr lang="en-IN" dirty="0" smtClean="0"/>
              <a:t> ---- dependent variable</a:t>
            </a:r>
            <a:br>
              <a:rPr lang="en-IN" dirty="0" smtClean="0"/>
            </a:br>
            <a:r>
              <a:rPr lang="en-IN" sz="2200" dirty="0" smtClean="0"/>
              <a:t>7</a:t>
            </a:r>
            <a:r>
              <a:rPr lang="en-IN" dirty="0" smtClean="0"/>
              <a:t> ---- proportionality constant   (it is the value of ‘a’ for unit ‘b’ value)</a:t>
            </a:r>
            <a:br>
              <a:rPr lang="en-IN" dirty="0" smtClean="0"/>
            </a:br>
            <a:r>
              <a:rPr lang="en-IN" sz="2700" dirty="0" smtClean="0"/>
              <a:t>b</a:t>
            </a:r>
            <a:r>
              <a:rPr lang="en-IN" dirty="0" smtClean="0"/>
              <a:t> ----- independent variable</a:t>
            </a:r>
            <a:r>
              <a:rPr lang="en-IN" sz="4000" b="0" dirty="0" smtClean="0"/>
              <a:t/>
            </a:r>
            <a:br>
              <a:rPr lang="en-IN" sz="4000" b="0" dirty="0" smtClean="0"/>
            </a:br>
            <a:r>
              <a:rPr lang="en-IN" sz="3100" b="0" dirty="0" smtClean="0"/>
              <a:t/>
            </a:r>
            <a:br>
              <a:rPr lang="en-IN" sz="3100" b="0" dirty="0" smtClean="0"/>
            </a:br>
            <a:endParaRPr lang="en-IN" b="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139952" y="332656"/>
          <a:ext cx="4824536" cy="5853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4005064"/>
            <a:ext cx="3322712" cy="2337123"/>
          </a:xfrm>
          <a:ln>
            <a:solidFill>
              <a:srgbClr val="FF0000"/>
            </a:solidFill>
          </a:ln>
        </p:spPr>
        <p:txBody>
          <a:bodyPr/>
          <a:lstStyle/>
          <a:p>
            <a:r>
              <a:rPr lang="en-IN" sz="2400" dirty="0" smtClean="0"/>
              <a:t>Let us take</a:t>
            </a:r>
          </a:p>
          <a:p>
            <a:r>
              <a:rPr lang="en-IN" sz="2400" dirty="0" smtClean="0"/>
              <a:t>b = 0,1,2,3,4,5,6,7.......</a:t>
            </a:r>
          </a:p>
          <a:p>
            <a:r>
              <a:rPr lang="en-IN" sz="2400" dirty="0" smtClean="0"/>
              <a:t>Then  </a:t>
            </a:r>
          </a:p>
          <a:p>
            <a:r>
              <a:rPr lang="en-IN" sz="2400" dirty="0" smtClean="0"/>
              <a:t>a= 0,7,14,21,28,35,42,49</a:t>
            </a:r>
          </a:p>
          <a:p>
            <a:endParaRPr lang="en-IN" dirty="0"/>
          </a:p>
        </p:txBody>
      </p:sp>
      <p:sp>
        <p:nvSpPr>
          <p:cNvPr id="8" name="TextBox 7"/>
          <p:cNvSpPr txBox="1"/>
          <p:nvPr/>
        </p:nvSpPr>
        <p:spPr>
          <a:xfrm>
            <a:off x="6084168" y="6165304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 smtClean="0"/>
              <a:t>b</a:t>
            </a:r>
            <a:r>
              <a:rPr lang="en-IN" dirty="0" smtClean="0"/>
              <a:t> </a:t>
            </a:r>
            <a:r>
              <a:rPr lang="en-IN" sz="2400" b="1" dirty="0" smtClean="0"/>
              <a:t>- values</a:t>
            </a:r>
            <a:endParaRPr lang="en-IN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3050"/>
            <a:ext cx="3286001" cy="3371974"/>
          </a:xfrm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en-IN" sz="5400" dirty="0" smtClean="0"/>
              <a:t>a </a:t>
            </a:r>
            <a:r>
              <a:rPr lang="el-GR" sz="5400" dirty="0" smtClean="0"/>
              <a:t>α </a:t>
            </a:r>
            <a:r>
              <a:rPr lang="en-IN" sz="4400" dirty="0" smtClean="0"/>
              <a:t/>
            </a:r>
            <a:br>
              <a:rPr lang="en-IN" sz="4400" dirty="0" smtClean="0"/>
            </a:br>
            <a:r>
              <a:rPr lang="en-IN" sz="2200" dirty="0" smtClean="0"/>
              <a:t>example</a:t>
            </a:r>
            <a:r>
              <a:rPr lang="en-IN" sz="2700" dirty="0" smtClean="0"/>
              <a:t>:  </a:t>
            </a:r>
            <a:r>
              <a:rPr lang="en-IN" sz="1200" dirty="0" smtClean="0"/>
              <a:t> </a:t>
            </a:r>
            <a:r>
              <a:rPr lang="en-IN" sz="3600" b="0" dirty="0" smtClean="0"/>
              <a:t>a =  </a:t>
            </a:r>
            <a:r>
              <a:rPr lang="en-IN" sz="3100" b="0" dirty="0" smtClean="0"/>
              <a:t/>
            </a:r>
            <a:br>
              <a:rPr lang="en-IN" sz="3100" b="0" dirty="0" smtClean="0"/>
            </a:br>
            <a:r>
              <a:rPr lang="en-IN" sz="2800" dirty="0" smtClean="0"/>
              <a:t>a</a:t>
            </a:r>
            <a:r>
              <a:rPr lang="en-IN" dirty="0" smtClean="0"/>
              <a:t> ---- dependent variable            </a:t>
            </a:r>
            <a:r>
              <a:rPr lang="en-IN" sz="2400" dirty="0" smtClean="0"/>
              <a:t>7</a:t>
            </a:r>
            <a:r>
              <a:rPr lang="en-IN" dirty="0" smtClean="0"/>
              <a:t> ---- </a:t>
            </a:r>
            <a:r>
              <a:rPr lang="en-IN" sz="1800" dirty="0" smtClean="0"/>
              <a:t>proportionality constant (it is the value of ‘a’ for unit ‘b’ value) </a:t>
            </a:r>
            <a:r>
              <a:rPr lang="en-IN" dirty="0" smtClean="0"/>
              <a:t/>
            </a:r>
            <a:br>
              <a:rPr lang="en-IN" dirty="0" smtClean="0"/>
            </a:br>
            <a:r>
              <a:rPr lang="en-IN" sz="2800" dirty="0" smtClean="0"/>
              <a:t>b</a:t>
            </a:r>
            <a:r>
              <a:rPr lang="en-IN" dirty="0" smtClean="0"/>
              <a:t> ----- independent variable</a:t>
            </a:r>
            <a:endParaRPr lang="en-IN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3575050" y="273050"/>
          <a:ext cx="5111750" cy="5853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512" y="3861048"/>
            <a:ext cx="3312368" cy="2409131"/>
          </a:xfrm>
          <a:ln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r>
              <a:rPr lang="en-IN" sz="2400" dirty="0" smtClean="0"/>
              <a:t>Let us take</a:t>
            </a:r>
          </a:p>
          <a:p>
            <a:r>
              <a:rPr lang="en-IN" sz="2400" dirty="0" smtClean="0"/>
              <a:t>b = 0,1,2,3,4,5,6,7,8.......</a:t>
            </a:r>
          </a:p>
          <a:p>
            <a:r>
              <a:rPr lang="en-IN" sz="2400" dirty="0" smtClean="0"/>
              <a:t>Then  </a:t>
            </a:r>
          </a:p>
          <a:p>
            <a:r>
              <a:rPr lang="en-IN" sz="2400" dirty="0" smtClean="0"/>
              <a:t>a= ꚙ, 7,3.5,2.3,1.75, 1.4,1.16,1,0.87.....</a:t>
            </a:r>
            <a:endParaRPr lang="en-IN" sz="2400" dirty="0"/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3648" y="548680"/>
            <a:ext cx="360040" cy="864096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67744" y="1268760"/>
            <a:ext cx="216024" cy="86409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012160" y="6237312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 smtClean="0"/>
              <a:t>b </a:t>
            </a:r>
            <a:r>
              <a:rPr lang="en-IN" sz="2000" b="1" dirty="0" smtClean="0"/>
              <a:t>- values</a:t>
            </a:r>
            <a:endParaRPr lang="en-IN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en-IN" dirty="0" smtClean="0"/>
              <a:t>Natural examples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algn="ctr"/>
            <a:r>
              <a:rPr lang="en-IN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  </a:t>
            </a:r>
            <a:r>
              <a:rPr lang="el-GR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α</a:t>
            </a:r>
            <a:r>
              <a:rPr lang="en-IN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b</a:t>
            </a:r>
            <a:endParaRPr lang="en-IN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ln>
            <a:solidFill>
              <a:srgbClr val="7030A0"/>
            </a:solidFill>
          </a:ln>
        </p:spPr>
        <p:txBody>
          <a:bodyPr/>
          <a:lstStyle/>
          <a:p>
            <a:r>
              <a:rPr lang="en-IN" dirty="0" smtClean="0"/>
              <a:t>Health   </a:t>
            </a:r>
            <a:r>
              <a:rPr lang="el-GR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α</a:t>
            </a:r>
            <a:r>
              <a:rPr lang="el-G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N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en-IN" dirty="0" smtClean="0"/>
              <a:t>food</a:t>
            </a:r>
          </a:p>
          <a:p>
            <a:r>
              <a:rPr lang="en-IN" dirty="0" smtClean="0"/>
              <a:t>Exam Result    </a:t>
            </a:r>
            <a:r>
              <a:rPr lang="el-GR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α</a:t>
            </a:r>
            <a:r>
              <a:rPr lang="en-IN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en-IN" dirty="0" smtClean="0"/>
              <a:t> hard work</a:t>
            </a:r>
          </a:p>
          <a:p>
            <a:r>
              <a:rPr lang="en-IN" dirty="0" smtClean="0"/>
              <a:t>purchase   </a:t>
            </a:r>
            <a:r>
              <a:rPr lang="el-GR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α</a:t>
            </a:r>
            <a:r>
              <a:rPr lang="en-IN" dirty="0" smtClean="0"/>
              <a:t>   money</a:t>
            </a:r>
          </a:p>
          <a:p>
            <a:r>
              <a:rPr lang="en-IN" dirty="0" smtClean="0"/>
              <a:t>Earning   </a:t>
            </a:r>
            <a:r>
              <a:rPr lang="el-GR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α</a:t>
            </a:r>
            <a:r>
              <a:rPr lang="en-IN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hours worked</a:t>
            </a:r>
          </a:p>
          <a:p>
            <a:endParaRPr lang="en-IN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484784"/>
            <a:ext cx="4041775" cy="690091"/>
          </a:xfrm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algn="ctr"/>
            <a:r>
              <a:rPr lang="en-IN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 </a:t>
            </a:r>
            <a:r>
              <a:rPr lang="el-GR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α</a:t>
            </a:r>
            <a:endParaRPr lang="en-IN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ln>
            <a:solidFill>
              <a:srgbClr val="7030A0"/>
            </a:solidFill>
          </a:ln>
        </p:spPr>
        <p:txBody>
          <a:bodyPr/>
          <a:lstStyle/>
          <a:p>
            <a:r>
              <a:rPr lang="en-IN" dirty="0" smtClean="0"/>
              <a:t>Health  </a:t>
            </a:r>
            <a:r>
              <a:rPr lang="el-GR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α</a:t>
            </a:r>
            <a:endParaRPr lang="en-IN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endParaRPr lang="en-IN" dirty="0" smtClean="0"/>
          </a:p>
          <a:p>
            <a:r>
              <a:rPr lang="en-IN" dirty="0" smtClean="0"/>
              <a:t>Result   </a:t>
            </a:r>
            <a:r>
              <a:rPr lang="el-GR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α</a:t>
            </a:r>
            <a:endParaRPr lang="en-IN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IN" dirty="0" smtClean="0"/>
          </a:p>
          <a:p>
            <a:r>
              <a:rPr lang="en-IN" dirty="0" smtClean="0"/>
              <a:t>Phone signal  </a:t>
            </a:r>
            <a:r>
              <a:rPr lang="el-GR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α</a:t>
            </a:r>
            <a:r>
              <a:rPr lang="en-IN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</a:p>
          <a:p>
            <a:endParaRPr lang="en-IN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IN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Painting time  </a:t>
            </a:r>
            <a:r>
              <a:rPr lang="el-GR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α</a:t>
            </a:r>
            <a:r>
              <a:rPr lang="en-IN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</a:p>
          <a:p>
            <a:endParaRPr lang="en-IN" dirty="0"/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92280" y="1556792"/>
            <a:ext cx="300033" cy="720080"/>
          </a:xfrm>
          <a:prstGeom prst="rect">
            <a:avLst/>
          </a:prstGeom>
          <a:noFill/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44208" y="2996952"/>
            <a:ext cx="864096" cy="555490"/>
          </a:xfrm>
          <a:prstGeom prst="rect">
            <a:avLst/>
          </a:prstGeom>
          <a:noFill/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800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64288" y="3933055"/>
            <a:ext cx="1368152" cy="453021"/>
          </a:xfrm>
          <a:prstGeom prst="rect">
            <a:avLst/>
          </a:prstGeom>
          <a:noFill/>
        </p:spPr>
      </p:pic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332656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0" y="800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72200" y="2204864"/>
            <a:ext cx="576064" cy="585065"/>
          </a:xfrm>
          <a:prstGeom prst="rect">
            <a:avLst/>
          </a:prstGeom>
          <a:noFill/>
        </p:spPr>
      </p:pic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0" y="8286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36296" y="4869160"/>
            <a:ext cx="1224136" cy="432048"/>
          </a:xfrm>
          <a:prstGeom prst="rect">
            <a:avLst/>
          </a:prstGeom>
          <a:noFill/>
        </p:spPr>
      </p:pic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0" y="8286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en-IN" dirty="0" smtClean="0"/>
              <a:t>Mathematical examples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520" y="1535113"/>
            <a:ext cx="4245868" cy="639762"/>
          </a:xfrm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algn="ctr"/>
            <a:r>
              <a:rPr lang="en-IN" sz="4000" dirty="0" smtClean="0"/>
              <a:t>a  </a:t>
            </a:r>
            <a:r>
              <a:rPr lang="el-GR" sz="4000" dirty="0" smtClean="0"/>
              <a:t>α</a:t>
            </a:r>
            <a:r>
              <a:rPr lang="en-IN" sz="4000" dirty="0" smtClean="0"/>
              <a:t>  b</a:t>
            </a:r>
            <a:endParaRPr lang="en-IN" sz="4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319463" cy="639762"/>
          </a:xfrm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algn="ctr"/>
            <a:r>
              <a:rPr lang="en-IN" sz="4000" dirty="0" smtClean="0"/>
              <a:t>a  </a:t>
            </a:r>
            <a:r>
              <a:rPr lang="el-GR" sz="4000" dirty="0" smtClean="0"/>
              <a:t>α</a:t>
            </a:r>
            <a:endParaRPr lang="en-IN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319463" cy="4422477"/>
          </a:xfrm>
          <a:ln>
            <a:solidFill>
              <a:srgbClr val="7030A0"/>
            </a:solidFill>
          </a:ln>
        </p:spPr>
        <p:txBody>
          <a:bodyPr/>
          <a:lstStyle/>
          <a:p>
            <a:pPr marL="457200" indent="-457200">
              <a:buAutoNum type="arabicParenR"/>
            </a:pPr>
            <a:r>
              <a:rPr lang="en-IN" dirty="0" smtClean="0"/>
              <a:t>Take</a:t>
            </a:r>
          </a:p>
          <a:p>
            <a:pPr marL="457200" indent="-457200">
              <a:buNone/>
            </a:pPr>
            <a:r>
              <a:rPr lang="en-IN" dirty="0" smtClean="0"/>
              <a:t>     if x = 0,1,2,3,4,5....   then</a:t>
            </a:r>
          </a:p>
          <a:p>
            <a:pPr marL="457200" indent="-457200">
              <a:buNone/>
            </a:pPr>
            <a:r>
              <a:rPr lang="en-IN" dirty="0" smtClean="0"/>
              <a:t>    y                        </a:t>
            </a:r>
          </a:p>
          <a:p>
            <a:pPr marL="457200" indent="-457200">
              <a:buNone/>
            </a:pPr>
            <a:r>
              <a:rPr lang="en-IN" dirty="0" smtClean="0"/>
              <a:t> 2) room rent   </a:t>
            </a:r>
            <a:r>
              <a:rPr lang="el-GR" b="1" dirty="0" smtClean="0"/>
              <a:t>α</a:t>
            </a:r>
            <a:endParaRPr lang="en-IN" b="1" dirty="0" smtClean="0"/>
          </a:p>
          <a:p>
            <a:pPr marL="457200" indent="-457200">
              <a:buNone/>
            </a:pPr>
            <a:r>
              <a:rPr lang="en-IN" b="1" dirty="0" smtClean="0"/>
              <a:t> </a:t>
            </a:r>
            <a:r>
              <a:rPr lang="en-IN" sz="2000" dirty="0" smtClean="0"/>
              <a:t>rent per 1 person =</a:t>
            </a:r>
            <a:r>
              <a:rPr lang="en-IN" dirty="0" smtClean="0"/>
              <a:t> total </a:t>
            </a:r>
            <a:r>
              <a:rPr lang="en-IN" sz="2000" dirty="0" smtClean="0"/>
              <a:t>x</a:t>
            </a:r>
            <a:endParaRPr lang="en-IN" dirty="0" smtClean="0"/>
          </a:p>
          <a:p>
            <a:pPr marL="457200" indent="-457200">
              <a:buNone/>
            </a:pPr>
            <a:r>
              <a:rPr lang="en-IN" dirty="0" smtClean="0"/>
              <a:t>3)   </a:t>
            </a:r>
            <a:endParaRPr lang="en-IN" dirty="0"/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80312" y="1412776"/>
            <a:ext cx="360040" cy="864096"/>
          </a:xfrm>
          <a:prstGeom prst="rect">
            <a:avLst/>
          </a:prstGeom>
          <a:noFill/>
        </p:spPr>
      </p:pic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251520" y="2174874"/>
            <a:ext cx="4245868" cy="4494485"/>
          </a:xfrm>
          <a:ln>
            <a:solidFill>
              <a:srgbClr val="7030A0"/>
            </a:solidFill>
          </a:ln>
        </p:spPr>
        <p:txBody>
          <a:bodyPr/>
          <a:lstStyle/>
          <a:p>
            <a:pPr>
              <a:buNone/>
            </a:pPr>
            <a:r>
              <a:rPr lang="en-IN" dirty="0" smtClean="0"/>
              <a:t>1)Straight line  y = </a:t>
            </a:r>
            <a:r>
              <a:rPr lang="en-IN" dirty="0" err="1" smtClean="0"/>
              <a:t>mx</a:t>
            </a:r>
            <a:r>
              <a:rPr lang="en-IN" dirty="0" smtClean="0"/>
              <a:t> ----y = 6x</a:t>
            </a:r>
          </a:p>
          <a:p>
            <a:endParaRPr lang="en-IN" dirty="0" smtClean="0"/>
          </a:p>
          <a:p>
            <a:endParaRPr lang="en-IN" dirty="0" smtClean="0"/>
          </a:p>
          <a:p>
            <a:pPr>
              <a:buNone/>
            </a:pPr>
            <a:r>
              <a:rPr lang="en-IN" dirty="0" smtClean="0"/>
              <a:t>2)Cost   </a:t>
            </a:r>
            <a:r>
              <a:rPr lang="el-GR" b="1" dirty="0" smtClean="0"/>
              <a:t>α</a:t>
            </a:r>
            <a:r>
              <a:rPr lang="en-IN" dirty="0" smtClean="0"/>
              <a:t>  items wanted   </a:t>
            </a:r>
          </a:p>
          <a:p>
            <a:pPr>
              <a:buNone/>
            </a:pPr>
            <a:r>
              <a:rPr lang="en-IN" dirty="0" smtClean="0"/>
              <a:t>      cost =               x 10 apples</a:t>
            </a:r>
          </a:p>
          <a:p>
            <a:pPr>
              <a:buNone/>
            </a:pPr>
            <a:r>
              <a:rPr lang="en-IN" dirty="0" smtClean="0"/>
              <a:t>      total cost = 50 rupees</a:t>
            </a:r>
          </a:p>
          <a:p>
            <a:pPr>
              <a:buNone/>
            </a:pPr>
            <a:r>
              <a:rPr lang="en-IN" dirty="0" smtClean="0"/>
              <a:t>3)Students  sitting  </a:t>
            </a:r>
            <a:r>
              <a:rPr lang="el-GR" b="1" dirty="0" smtClean="0"/>
              <a:t>α</a:t>
            </a:r>
            <a:r>
              <a:rPr lang="en-IN" dirty="0" smtClean="0"/>
              <a:t>  benches </a:t>
            </a:r>
          </a:p>
          <a:p>
            <a:pPr>
              <a:buNone/>
            </a:pPr>
            <a:r>
              <a:rPr lang="en-IN" dirty="0" smtClean="0"/>
              <a:t>     students =                x 20 bench</a:t>
            </a:r>
          </a:p>
          <a:p>
            <a:pPr>
              <a:buNone/>
            </a:pPr>
            <a:r>
              <a:rPr lang="en-IN" dirty="0" smtClean="0"/>
              <a:t>     total sitting = 60 students</a:t>
            </a:r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2636912"/>
            <a:ext cx="21717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3933056"/>
            <a:ext cx="792088" cy="514857"/>
          </a:xfrm>
          <a:prstGeom prst="rect">
            <a:avLst/>
          </a:prstGeom>
          <a:noFill/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1720" y="5301208"/>
            <a:ext cx="864096" cy="432048"/>
          </a:xfrm>
          <a:prstGeom prst="rect">
            <a:avLst/>
          </a:prstGeom>
          <a:noFill/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152" y="2132856"/>
            <a:ext cx="1080120" cy="498517"/>
          </a:xfrm>
          <a:prstGeom prst="rect">
            <a:avLst/>
          </a:prstGeom>
          <a:noFill/>
        </p:spPr>
      </p:pic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3097763"/>
            <a:ext cx="1584176" cy="475253"/>
          </a:xfrm>
          <a:prstGeom prst="rect">
            <a:avLst/>
          </a:prstGeom>
          <a:noFill/>
        </p:spPr>
      </p:pic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60232" y="3140968"/>
            <a:ext cx="2267745" cy="423632"/>
          </a:xfrm>
          <a:prstGeom prst="rect">
            <a:avLst/>
          </a:prstGeom>
          <a:noFill/>
        </p:spPr>
      </p:pic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0" y="6477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76256" y="3573016"/>
            <a:ext cx="1152128" cy="435736"/>
          </a:xfrm>
          <a:prstGeom prst="rect">
            <a:avLst/>
          </a:prstGeom>
          <a:noFill/>
        </p:spPr>
      </p:pic>
      <p:pic>
        <p:nvPicPr>
          <p:cNvPr id="28" name="Picture 18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40352" y="4005064"/>
            <a:ext cx="1080120" cy="4357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en-IN" dirty="0" smtClean="0"/>
              <a:t>Physical examples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1484784"/>
            <a:ext cx="4040188" cy="639762"/>
          </a:xfrm>
          <a:ln>
            <a:solidFill>
              <a:srgbClr val="FF0000"/>
            </a:solidFill>
          </a:ln>
        </p:spPr>
        <p:txBody>
          <a:bodyPr>
            <a:normAutofit fontScale="25000" lnSpcReduction="20000"/>
          </a:bodyPr>
          <a:lstStyle/>
          <a:p>
            <a:endParaRPr lang="en-IN" dirty="0" smtClean="0"/>
          </a:p>
          <a:p>
            <a:pPr algn="ctr"/>
            <a:r>
              <a:rPr lang="en-IN" sz="14400" dirty="0" smtClean="0"/>
              <a:t>a  </a:t>
            </a:r>
            <a:r>
              <a:rPr lang="el-GR" sz="14400" dirty="0" smtClean="0"/>
              <a:t>α</a:t>
            </a:r>
            <a:r>
              <a:rPr lang="en-IN" sz="14400" dirty="0" smtClean="0"/>
              <a:t>  b</a:t>
            </a:r>
          </a:p>
          <a:p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4"/>
            <a:ext cx="4040188" cy="4494485"/>
          </a:xfrm>
          <a:ln>
            <a:solidFill>
              <a:srgbClr val="7030A0"/>
            </a:solidFill>
          </a:ln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IN" sz="2000" b="1" dirty="0" smtClean="0"/>
              <a:t>1)Mass</a:t>
            </a:r>
            <a:r>
              <a:rPr lang="en-IN" sz="2000" dirty="0" smtClean="0"/>
              <a:t>   </a:t>
            </a:r>
            <a:r>
              <a:rPr lang="el-GR" sz="2800" dirty="0" smtClean="0"/>
              <a:t>α</a:t>
            </a:r>
            <a:r>
              <a:rPr lang="en-IN" sz="2800" dirty="0" smtClean="0"/>
              <a:t>  </a:t>
            </a:r>
            <a:r>
              <a:rPr lang="en-IN" dirty="0" smtClean="0"/>
              <a:t>volume ----&gt;m = </a:t>
            </a:r>
            <a:r>
              <a:rPr lang="en-IN" b="1" dirty="0" smtClean="0"/>
              <a:t>d</a:t>
            </a:r>
            <a:r>
              <a:rPr lang="en-IN" dirty="0" smtClean="0"/>
              <a:t> V</a:t>
            </a:r>
          </a:p>
          <a:p>
            <a:pPr>
              <a:buNone/>
            </a:pPr>
            <a:r>
              <a:rPr lang="en-IN" b="1" dirty="0" smtClean="0"/>
              <a:t>  d</a:t>
            </a:r>
            <a:r>
              <a:rPr lang="en-IN" dirty="0" smtClean="0"/>
              <a:t>=density of material</a:t>
            </a:r>
          </a:p>
          <a:p>
            <a:pPr>
              <a:buNone/>
            </a:pPr>
            <a:r>
              <a:rPr lang="en-IN" sz="1800" dirty="0" smtClean="0"/>
              <a:t>   water  d = 1 gm/cm</a:t>
            </a:r>
            <a:r>
              <a:rPr lang="en-IN" sz="1800" baseline="30000" dirty="0" smtClean="0"/>
              <a:t>3</a:t>
            </a:r>
            <a:r>
              <a:rPr lang="en-IN" sz="1800" dirty="0" smtClean="0"/>
              <a:t> ---&gt;1 </a:t>
            </a:r>
            <a:r>
              <a:rPr lang="en-IN" sz="1800" dirty="0" err="1" smtClean="0"/>
              <a:t>k.g</a:t>
            </a:r>
            <a:r>
              <a:rPr lang="en-IN" sz="1800" dirty="0" smtClean="0"/>
              <a:t> = 1 litre</a:t>
            </a:r>
          </a:p>
          <a:p>
            <a:pPr>
              <a:buNone/>
            </a:pPr>
            <a:r>
              <a:rPr lang="en-IN" baseline="30000" dirty="0" smtClean="0"/>
              <a:t>    petrol    d = 0.7 gm/cm3-----&gt; 1 </a:t>
            </a:r>
            <a:r>
              <a:rPr lang="en-IN" baseline="30000" dirty="0" err="1" smtClean="0"/>
              <a:t>k.g</a:t>
            </a:r>
            <a:r>
              <a:rPr lang="en-IN" baseline="30000" dirty="0" smtClean="0"/>
              <a:t> = 700mL</a:t>
            </a:r>
          </a:p>
          <a:p>
            <a:pPr>
              <a:buNone/>
            </a:pPr>
            <a:r>
              <a:rPr lang="en-IN" baseline="30000" dirty="0" smtClean="0"/>
              <a:t> 3unequal bags(V) have unequal mass of Rice.</a:t>
            </a:r>
          </a:p>
          <a:p>
            <a:pPr>
              <a:buNone/>
            </a:pPr>
            <a:r>
              <a:rPr lang="en-IN" dirty="0" smtClean="0"/>
              <a:t> </a:t>
            </a:r>
            <a:r>
              <a:rPr lang="en-IN" sz="1800" b="1" dirty="0" smtClean="0"/>
              <a:t>2)</a:t>
            </a:r>
            <a:r>
              <a:rPr lang="en-IN" sz="2000" b="1" dirty="0" smtClean="0"/>
              <a:t>Mass</a:t>
            </a:r>
            <a:r>
              <a:rPr lang="en-IN" sz="1800" b="1" dirty="0" smtClean="0"/>
              <a:t> </a:t>
            </a:r>
            <a:r>
              <a:rPr lang="en-IN" sz="1800" dirty="0" smtClean="0"/>
              <a:t>  </a:t>
            </a:r>
            <a:r>
              <a:rPr lang="el-GR" dirty="0" smtClean="0"/>
              <a:t>α</a:t>
            </a:r>
            <a:r>
              <a:rPr lang="en-IN" dirty="0" smtClean="0"/>
              <a:t>  density ---&gt; </a:t>
            </a:r>
            <a:r>
              <a:rPr lang="en-IN" sz="2800" dirty="0" smtClean="0"/>
              <a:t>m = </a:t>
            </a:r>
            <a:r>
              <a:rPr lang="en-IN" sz="2800" b="1" dirty="0" smtClean="0"/>
              <a:t>v</a:t>
            </a:r>
            <a:r>
              <a:rPr lang="en-IN" sz="2800" dirty="0" smtClean="0"/>
              <a:t> </a:t>
            </a:r>
            <a:r>
              <a:rPr lang="en-IN" sz="3200" dirty="0" smtClean="0"/>
              <a:t>d</a:t>
            </a:r>
          </a:p>
          <a:p>
            <a:pPr>
              <a:buNone/>
            </a:pPr>
            <a:r>
              <a:rPr lang="en-IN" b="1" dirty="0" smtClean="0"/>
              <a:t>v</a:t>
            </a:r>
            <a:r>
              <a:rPr lang="en-IN" dirty="0" smtClean="0"/>
              <a:t> = volume of the bag=10cm</a:t>
            </a:r>
            <a:r>
              <a:rPr lang="en-IN" baseline="30000" dirty="0" smtClean="0"/>
              <a:t>3</a:t>
            </a:r>
            <a:endParaRPr lang="en-IN" dirty="0" smtClean="0"/>
          </a:p>
          <a:p>
            <a:pPr>
              <a:buNone/>
            </a:pPr>
            <a:r>
              <a:rPr lang="en-IN" baseline="30000" dirty="0" smtClean="0"/>
              <a:t>Rice d =0.85       sugar  d =1.59       salt d = 2.17</a:t>
            </a:r>
          </a:p>
          <a:p>
            <a:pPr>
              <a:buNone/>
            </a:pPr>
            <a:r>
              <a:rPr lang="en-IN" baseline="30000" dirty="0" smtClean="0"/>
              <a:t>Then masses in 10cm3 bag is  85,159,217gm</a:t>
            </a:r>
          </a:p>
          <a:p>
            <a:pPr>
              <a:buNone/>
            </a:pPr>
            <a:r>
              <a:rPr lang="en-IN" b="1" baseline="30000" dirty="0" smtClean="0"/>
              <a:t>3)Velocity of free fall body  </a:t>
            </a:r>
            <a:r>
              <a:rPr lang="en-IN" sz="3600" baseline="30000" dirty="0" smtClean="0"/>
              <a:t>v</a:t>
            </a:r>
            <a:r>
              <a:rPr lang="en-IN" baseline="30000" dirty="0" smtClean="0"/>
              <a:t> </a:t>
            </a:r>
            <a:r>
              <a:rPr lang="en-IN" sz="1800" dirty="0" smtClean="0"/>
              <a:t> </a:t>
            </a:r>
            <a:r>
              <a:rPr lang="el-GR" sz="2800" baseline="30000" dirty="0" smtClean="0"/>
              <a:t>α</a:t>
            </a:r>
            <a:r>
              <a:rPr lang="en-IN" baseline="30000" dirty="0" smtClean="0"/>
              <a:t>            </a:t>
            </a:r>
          </a:p>
          <a:p>
            <a:pPr>
              <a:buNone/>
            </a:pPr>
            <a:r>
              <a:rPr lang="en-IN" baseline="30000" dirty="0" smtClean="0"/>
              <a:t> </a:t>
            </a:r>
            <a:r>
              <a:rPr lang="en-IN" b="1" baseline="30000" dirty="0" smtClean="0"/>
              <a:t>4)Force</a:t>
            </a:r>
            <a:r>
              <a:rPr lang="en-IN" b="1" dirty="0" smtClean="0"/>
              <a:t> </a:t>
            </a:r>
            <a:r>
              <a:rPr lang="el-GR" sz="3200" b="1" baseline="30000" dirty="0" smtClean="0"/>
              <a:t>α</a:t>
            </a:r>
            <a:r>
              <a:rPr lang="en-IN" sz="3200" b="1" baseline="30000" dirty="0" smtClean="0"/>
              <a:t>  </a:t>
            </a:r>
            <a:r>
              <a:rPr lang="en-IN" sz="2800" baseline="30000" dirty="0" smtClean="0"/>
              <a:t>acceleration</a:t>
            </a:r>
            <a:r>
              <a:rPr lang="en-IN" sz="2800" b="1" baseline="30000" dirty="0" smtClean="0"/>
              <a:t>  </a:t>
            </a:r>
            <a:r>
              <a:rPr lang="en-IN" sz="2800" baseline="30000" dirty="0" smtClean="0"/>
              <a:t>---&gt;  F = </a:t>
            </a:r>
            <a:r>
              <a:rPr lang="en-IN" sz="2800" b="1" baseline="30000" dirty="0" smtClean="0"/>
              <a:t>m</a:t>
            </a:r>
            <a:r>
              <a:rPr lang="en-IN" sz="2800" baseline="30000" dirty="0" smtClean="0"/>
              <a:t>a</a:t>
            </a:r>
          </a:p>
          <a:p>
            <a:pPr>
              <a:buNone/>
            </a:pPr>
            <a:r>
              <a:rPr lang="en-IN" sz="2800" baseline="30000" dirty="0" smtClean="0"/>
              <a:t>5)Energy </a:t>
            </a:r>
            <a:r>
              <a:rPr lang="el-GR" sz="3000" b="1" baseline="30000" dirty="0" smtClean="0"/>
              <a:t>α</a:t>
            </a:r>
            <a:r>
              <a:rPr lang="en-IN" sz="2800" baseline="30000" dirty="0" smtClean="0"/>
              <a:t>  mass ,velocity</a:t>
            </a:r>
            <a:r>
              <a:rPr lang="en-IN" sz="2800" dirty="0" smtClean="0"/>
              <a:t> ---&gt;</a:t>
            </a:r>
            <a:r>
              <a:rPr lang="en-IN" sz="2200" dirty="0" err="1" smtClean="0"/>
              <a:t>k.E</a:t>
            </a:r>
            <a:r>
              <a:rPr lang="en-IN" sz="2200" dirty="0" smtClean="0"/>
              <a:t> = </a:t>
            </a:r>
            <a:endParaRPr lang="en-IN" baseline="30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247455" cy="639762"/>
          </a:xfrm>
          <a:ln>
            <a:solidFill>
              <a:srgbClr val="FF0000"/>
            </a:solidFill>
          </a:ln>
        </p:spPr>
        <p:txBody>
          <a:bodyPr>
            <a:normAutofit fontScale="25000" lnSpcReduction="20000"/>
          </a:bodyPr>
          <a:lstStyle/>
          <a:p>
            <a:endParaRPr lang="en-IN" dirty="0" smtClean="0"/>
          </a:p>
          <a:p>
            <a:pPr algn="ctr"/>
            <a:r>
              <a:rPr lang="en-IN" sz="16000" dirty="0" smtClean="0"/>
              <a:t>a  </a:t>
            </a:r>
            <a:r>
              <a:rPr lang="el-GR" sz="16000" dirty="0" smtClean="0"/>
              <a:t>α</a:t>
            </a:r>
            <a:r>
              <a:rPr lang="en-IN" sz="16000" dirty="0" smtClean="0"/>
              <a:t>  </a:t>
            </a:r>
          </a:p>
          <a:p>
            <a:endParaRPr lang="en-IN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247455" cy="4494485"/>
          </a:xfrm>
          <a:ln>
            <a:solidFill>
              <a:srgbClr val="7030A0"/>
            </a:solidFill>
          </a:ln>
        </p:spPr>
        <p:txBody>
          <a:bodyPr/>
          <a:lstStyle/>
          <a:p>
            <a:pPr>
              <a:buNone/>
            </a:pPr>
            <a:r>
              <a:rPr lang="en-IN" dirty="0" smtClean="0"/>
              <a:t>1)Force  </a:t>
            </a:r>
            <a:r>
              <a:rPr lang="el-GR" dirty="0" smtClean="0"/>
              <a:t>α</a:t>
            </a:r>
            <a:r>
              <a:rPr lang="en-IN" dirty="0" smtClean="0"/>
              <a:t>               ----&gt;  F </a:t>
            </a:r>
            <a:r>
              <a:rPr lang="el-GR" dirty="0" smtClean="0"/>
              <a:t>α</a:t>
            </a:r>
            <a:r>
              <a:rPr lang="en-IN" dirty="0" smtClean="0"/>
              <a:t>      </a:t>
            </a:r>
          </a:p>
          <a:p>
            <a:pPr>
              <a:buNone/>
            </a:pPr>
            <a:r>
              <a:rPr lang="en-IN" sz="3200" dirty="0" smtClean="0"/>
              <a:t> </a:t>
            </a:r>
            <a:r>
              <a:rPr lang="en-IN" sz="1600" dirty="0" smtClean="0"/>
              <a:t> Gravitational force   </a:t>
            </a:r>
            <a:endParaRPr lang="en-IN" sz="3200" dirty="0" smtClean="0"/>
          </a:p>
          <a:p>
            <a:pPr>
              <a:buNone/>
            </a:pPr>
            <a:r>
              <a:rPr lang="en-IN" dirty="0" smtClean="0"/>
              <a:t>  </a:t>
            </a:r>
            <a:r>
              <a:rPr lang="en-IN" sz="1800" dirty="0" smtClean="0"/>
              <a:t>Electrostatic force  </a:t>
            </a:r>
            <a:endParaRPr lang="en-IN" dirty="0" smtClean="0"/>
          </a:p>
          <a:p>
            <a:pPr>
              <a:buNone/>
            </a:pPr>
            <a:r>
              <a:rPr lang="en-IN" dirty="0" smtClean="0"/>
              <a:t> </a:t>
            </a:r>
            <a:r>
              <a:rPr lang="en-IN" sz="1800" dirty="0" smtClean="0"/>
              <a:t>Coulomb</a:t>
            </a:r>
            <a:r>
              <a:rPr lang="en-IN" dirty="0" smtClean="0"/>
              <a:t> </a:t>
            </a:r>
            <a:r>
              <a:rPr lang="en-IN" sz="1800" dirty="0" smtClean="0"/>
              <a:t>Magnetic force  </a:t>
            </a:r>
            <a:endParaRPr lang="en-IN" dirty="0" smtClean="0"/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r>
              <a:rPr lang="en-IN" dirty="0" smtClean="0"/>
              <a:t>2)Pressure  </a:t>
            </a:r>
            <a:r>
              <a:rPr lang="el-GR" dirty="0" smtClean="0"/>
              <a:t>α</a:t>
            </a:r>
            <a:r>
              <a:rPr lang="en-IN" dirty="0" smtClean="0"/>
              <a:t>            ----&gt;  P =   </a:t>
            </a:r>
          </a:p>
          <a:p>
            <a:pPr>
              <a:buNone/>
            </a:pPr>
            <a:r>
              <a:rPr lang="en-IN" dirty="0" smtClean="0"/>
              <a:t>3)Frequency   </a:t>
            </a:r>
            <a:r>
              <a:rPr lang="el-GR" dirty="0" smtClean="0"/>
              <a:t>α</a:t>
            </a:r>
            <a:r>
              <a:rPr lang="en-IN" dirty="0" smtClean="0"/>
              <a:t>                --&gt; n =   </a:t>
            </a:r>
          </a:p>
          <a:p>
            <a:pPr>
              <a:buNone/>
            </a:pPr>
            <a:endParaRPr lang="en-IN" dirty="0"/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80312" y="1412776"/>
            <a:ext cx="360040" cy="864096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9832" y="5013176"/>
            <a:ext cx="360040" cy="435838"/>
          </a:xfrm>
          <a:prstGeom prst="rect">
            <a:avLst/>
          </a:prstGeom>
          <a:noFill/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6762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72400" y="2204864"/>
            <a:ext cx="180020" cy="432048"/>
          </a:xfrm>
          <a:prstGeom prst="rect">
            <a:avLst/>
          </a:prstGeom>
          <a:noFill/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56176" y="2204864"/>
            <a:ext cx="792088" cy="413263"/>
          </a:xfrm>
          <a:prstGeom prst="rect">
            <a:avLst/>
          </a:prstGeom>
          <a:noFill/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800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16216" y="4509120"/>
            <a:ext cx="504056" cy="533706"/>
          </a:xfrm>
          <a:prstGeom prst="rect">
            <a:avLst/>
          </a:prstGeom>
          <a:noFill/>
        </p:spPr>
      </p:pic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16416" y="4509120"/>
            <a:ext cx="144015" cy="504057"/>
          </a:xfrm>
          <a:prstGeom prst="rect">
            <a:avLst/>
          </a:prstGeom>
          <a:noFill/>
        </p:spPr>
      </p:pic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04248" y="5013176"/>
            <a:ext cx="864096" cy="504056"/>
          </a:xfrm>
          <a:prstGeom prst="rect">
            <a:avLst/>
          </a:prstGeom>
          <a:noFill/>
        </p:spPr>
      </p:pic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676456" y="4941168"/>
            <a:ext cx="144016" cy="576064"/>
          </a:xfrm>
          <a:prstGeom prst="rect">
            <a:avLst/>
          </a:prstGeom>
          <a:noFill/>
        </p:spPr>
      </p:pic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16216" y="2708920"/>
            <a:ext cx="1291689" cy="458341"/>
          </a:xfrm>
          <a:prstGeom prst="rect">
            <a:avLst/>
          </a:prstGeom>
          <a:noFill/>
        </p:spPr>
      </p:pic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0" y="771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7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046" name="Picture 22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60232" y="3232564"/>
            <a:ext cx="1152128" cy="423896"/>
          </a:xfrm>
          <a:prstGeom prst="rect">
            <a:avLst/>
          </a:prstGeom>
          <a:noFill/>
        </p:spPr>
      </p:pic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36296" y="3633828"/>
            <a:ext cx="1224136" cy="454679"/>
          </a:xfrm>
          <a:prstGeom prst="rect">
            <a:avLst/>
          </a:prstGeom>
          <a:noFill/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3928" y="5877272"/>
            <a:ext cx="472534" cy="414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IN" dirty="0" smtClean="0">
                <a:solidFill>
                  <a:schemeClr val="tx1"/>
                </a:solidFill>
              </a:rPr>
              <a:t>General with physics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640960" cy="5760640"/>
          </a:xfrm>
          <a:ln>
            <a:solidFill>
              <a:srgbClr val="7030A0"/>
            </a:solidFill>
          </a:ln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IN" sz="2000" dirty="0" smtClean="0"/>
              <a:t>1)Imagine a bike moving with uniform speed of 54km/hour that is 15m/sec  neglecting friction ,then distance moving is obtain as </a:t>
            </a:r>
            <a:r>
              <a:rPr lang="en-IN" sz="2800" dirty="0" smtClean="0"/>
              <a:t>:</a:t>
            </a:r>
          </a:p>
          <a:p>
            <a:pPr>
              <a:buNone/>
            </a:pPr>
            <a:r>
              <a:rPr lang="en-IN" dirty="0" smtClean="0"/>
              <a:t> </a:t>
            </a:r>
            <a:r>
              <a:rPr lang="en-IN" sz="2400" dirty="0" smtClean="0"/>
              <a:t>distance travelled  </a:t>
            </a:r>
            <a:r>
              <a:rPr lang="el-GR" sz="2400" b="1" dirty="0" smtClean="0"/>
              <a:t>α</a:t>
            </a:r>
            <a:r>
              <a:rPr lang="en-IN" sz="2400" dirty="0" smtClean="0"/>
              <a:t>  time --&gt; d = </a:t>
            </a:r>
            <a:r>
              <a:rPr lang="en-IN" sz="2400" b="1" dirty="0" smtClean="0"/>
              <a:t>speed</a:t>
            </a:r>
            <a:r>
              <a:rPr lang="en-IN" sz="2400" dirty="0" smtClean="0"/>
              <a:t> X t ---&gt; </a:t>
            </a:r>
            <a:r>
              <a:rPr lang="en-IN" sz="2400" dirty="0" smtClean="0">
                <a:solidFill>
                  <a:srgbClr val="FF0000"/>
                </a:solidFill>
              </a:rPr>
              <a:t>d = </a:t>
            </a:r>
            <a:r>
              <a:rPr lang="en-IN" sz="2400" b="1" dirty="0" smtClean="0">
                <a:solidFill>
                  <a:srgbClr val="FF0000"/>
                </a:solidFill>
              </a:rPr>
              <a:t>15</a:t>
            </a:r>
            <a:r>
              <a:rPr lang="en-IN" sz="2400" dirty="0" smtClean="0">
                <a:solidFill>
                  <a:srgbClr val="FF0000"/>
                </a:solidFill>
              </a:rPr>
              <a:t> t</a:t>
            </a:r>
            <a:endParaRPr lang="en-IN" sz="28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IN" sz="2800" dirty="0" smtClean="0">
                <a:solidFill>
                  <a:srgbClr val="FF0000"/>
                </a:solidFill>
              </a:rPr>
              <a:t>   </a:t>
            </a:r>
            <a:r>
              <a:rPr lang="en-IN" sz="2000" dirty="0" smtClean="0"/>
              <a:t>distance travelled in 1st sec  ----&gt; d = 15x1 = 15m</a:t>
            </a:r>
          </a:p>
          <a:p>
            <a:pPr>
              <a:buNone/>
            </a:pPr>
            <a:r>
              <a:rPr lang="en-IN" sz="2000" dirty="0" smtClean="0">
                <a:solidFill>
                  <a:srgbClr val="FF0000"/>
                </a:solidFill>
              </a:rPr>
              <a:t>   </a:t>
            </a:r>
            <a:r>
              <a:rPr lang="en-IN" sz="2000" dirty="0" smtClean="0"/>
              <a:t>distance travelled up to 2nd sec ----&gt; d = 15x2 = 30m</a:t>
            </a:r>
          </a:p>
          <a:p>
            <a:pPr>
              <a:buNone/>
            </a:pPr>
            <a:r>
              <a:rPr lang="en-IN" sz="2000" dirty="0" smtClean="0">
                <a:solidFill>
                  <a:srgbClr val="FF0000"/>
                </a:solidFill>
              </a:rPr>
              <a:t>   </a:t>
            </a:r>
            <a:r>
              <a:rPr lang="en-IN" sz="2000" dirty="0" smtClean="0"/>
              <a:t>distance travelled up to 3rd sec ----&gt; d = 15x3 = 45m...</a:t>
            </a:r>
          </a:p>
          <a:p>
            <a:pPr>
              <a:buNone/>
            </a:pPr>
            <a:r>
              <a:rPr lang="en-IN" sz="2400" dirty="0" smtClean="0"/>
              <a:t>2) Work   </a:t>
            </a:r>
            <a:r>
              <a:rPr lang="el-GR" sz="2800" b="1" dirty="0" smtClean="0"/>
              <a:t>α</a:t>
            </a:r>
            <a:r>
              <a:rPr lang="en-IN" sz="2400" dirty="0" smtClean="0"/>
              <a:t>    time   ----&gt;   </a:t>
            </a:r>
            <a:r>
              <a:rPr lang="en-IN" sz="2400" dirty="0" smtClean="0">
                <a:solidFill>
                  <a:srgbClr val="FF0000"/>
                </a:solidFill>
              </a:rPr>
              <a:t>W  =  </a:t>
            </a:r>
            <a:r>
              <a:rPr lang="en-IN" sz="2400" b="1" dirty="0" smtClean="0">
                <a:solidFill>
                  <a:srgbClr val="FF0000"/>
                </a:solidFill>
              </a:rPr>
              <a:t>P</a:t>
            </a:r>
            <a:r>
              <a:rPr lang="en-IN" sz="2400" dirty="0" smtClean="0">
                <a:solidFill>
                  <a:srgbClr val="FF0000"/>
                </a:solidFill>
              </a:rPr>
              <a:t> . T   </a:t>
            </a:r>
            <a:r>
              <a:rPr lang="en-IN" sz="2400" dirty="0" smtClean="0"/>
              <a:t>,P  = power of the machine</a:t>
            </a:r>
          </a:p>
          <a:p>
            <a:pPr>
              <a:buNone/>
            </a:pPr>
            <a:r>
              <a:rPr lang="en-IN" sz="2400" dirty="0" smtClean="0"/>
              <a:t> </a:t>
            </a:r>
            <a:r>
              <a:rPr lang="en-IN" sz="2200" dirty="0" smtClean="0"/>
              <a:t>40 watts bulb ----&gt; bulb glow with 40 joules energy in every second.</a:t>
            </a:r>
          </a:p>
          <a:p>
            <a:pPr>
              <a:buNone/>
            </a:pPr>
            <a:r>
              <a:rPr lang="en-IN" sz="2000" dirty="0" smtClean="0"/>
              <a:t>T = 1,2,3,4sec--Work done (or) Energy consumed W=E= 40J, 80J, 120J, 240J ---</a:t>
            </a:r>
          </a:p>
          <a:p>
            <a:pPr>
              <a:buNone/>
            </a:pPr>
            <a:r>
              <a:rPr lang="en-IN" sz="2000" dirty="0" smtClean="0"/>
              <a:t>So companies manufacturing </a:t>
            </a:r>
            <a:r>
              <a:rPr lang="en-IN" sz="2000" b="1" u="sng" dirty="0" smtClean="0"/>
              <a:t>machines</a:t>
            </a:r>
            <a:r>
              <a:rPr lang="en-IN" sz="2000" dirty="0" smtClean="0"/>
              <a:t> that is </a:t>
            </a:r>
            <a:r>
              <a:rPr lang="en-IN" sz="2000" b="1" u="sng" dirty="0" smtClean="0"/>
              <a:t>proportionality constants.</a:t>
            </a:r>
          </a:p>
          <a:p>
            <a:pPr>
              <a:buNone/>
            </a:pPr>
            <a:r>
              <a:rPr lang="en-IN" sz="2400" dirty="0" smtClean="0"/>
              <a:t>3)Time of use  </a:t>
            </a:r>
            <a:r>
              <a:rPr lang="el-GR" sz="2400" b="1" dirty="0" smtClean="0"/>
              <a:t>α</a:t>
            </a:r>
            <a:r>
              <a:rPr lang="en-IN" sz="2400" dirty="0" smtClean="0"/>
              <a:t>                              ---&gt; </a:t>
            </a:r>
            <a:r>
              <a:rPr lang="en-IN" sz="2400" dirty="0" smtClean="0">
                <a:solidFill>
                  <a:srgbClr val="FF0000"/>
                </a:solidFill>
              </a:rPr>
              <a:t>t = energy x</a:t>
            </a:r>
            <a:r>
              <a:rPr lang="en-IN" sz="2400" dirty="0" smtClean="0"/>
              <a:t>      (or) t  x p =constant</a:t>
            </a:r>
          </a:p>
          <a:p>
            <a:pPr>
              <a:buNone/>
            </a:pPr>
            <a:r>
              <a:rPr lang="en-IN" sz="2400" dirty="0" smtClean="0"/>
              <a:t>   we know every electrical item work with 240J energy, then</a:t>
            </a:r>
          </a:p>
          <a:p>
            <a:pPr>
              <a:buNone/>
            </a:pPr>
            <a:r>
              <a:rPr lang="en-IN" sz="2400" dirty="0" smtClean="0"/>
              <a:t> 40W bulb use 240J energy in time ----&gt; t = 240/40 = 6sec</a:t>
            </a:r>
          </a:p>
          <a:p>
            <a:pPr>
              <a:buNone/>
            </a:pPr>
            <a:r>
              <a:rPr lang="en-IN" sz="2400" dirty="0" smtClean="0"/>
              <a:t>100W fan use 240J energy in time ----&gt; t = 240/100 = 2.4sec</a:t>
            </a:r>
          </a:p>
          <a:p>
            <a:pPr>
              <a:buNone/>
            </a:pPr>
            <a:r>
              <a:rPr lang="en-IN" sz="2400" dirty="0" smtClean="0"/>
              <a:t>480W motor use 240J energy in time ----&gt; t = 240/480 = 0.5sec</a:t>
            </a:r>
          </a:p>
          <a:p>
            <a:pPr>
              <a:buNone/>
            </a:pPr>
            <a:endParaRPr lang="en-IN" sz="2400" dirty="0" smtClean="0"/>
          </a:p>
          <a:p>
            <a:pPr>
              <a:buNone/>
            </a:pPr>
            <a:endParaRPr lang="en-IN" sz="2400" dirty="0" smtClean="0"/>
          </a:p>
          <a:p>
            <a:pPr>
              <a:buNone/>
            </a:pPr>
            <a:endParaRPr lang="en-IN" sz="24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39752" y="4581128"/>
            <a:ext cx="1656184" cy="411409"/>
          </a:xfrm>
          <a:prstGeom prst="rect">
            <a:avLst/>
          </a:prstGeom>
          <a:noFill/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8286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800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152" y="4509120"/>
            <a:ext cx="144015" cy="630932"/>
          </a:xfrm>
          <a:prstGeom prst="rect">
            <a:avLst/>
          </a:prstGeom>
          <a:noFill/>
        </p:spPr>
      </p:pic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800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  <a:ln>
            <a:solidFill>
              <a:srgbClr val="7030A0"/>
            </a:solidFill>
          </a:ln>
        </p:spPr>
        <p:txBody>
          <a:bodyPr>
            <a:normAutofit/>
          </a:bodyPr>
          <a:lstStyle/>
          <a:p>
            <a:r>
              <a:rPr lang="en-IN" dirty="0" smtClean="0">
                <a:solidFill>
                  <a:srgbClr val="FF0000"/>
                </a:solidFill>
              </a:rPr>
              <a:t>1 KWH = 1 UNIT ELECTRICITY =3600000 Joule ENERGY = 3.5 /-</a:t>
            </a:r>
            <a:br>
              <a:rPr lang="en-IN" dirty="0" smtClean="0">
                <a:solidFill>
                  <a:srgbClr val="FF0000"/>
                </a:solidFill>
              </a:rPr>
            </a:br>
            <a:r>
              <a:rPr lang="en-IN" dirty="0" smtClean="0"/>
              <a:t>  </a:t>
            </a:r>
            <a:br>
              <a:rPr lang="en-IN" dirty="0" smtClean="0"/>
            </a:br>
            <a:r>
              <a:rPr lang="en-IN" dirty="0" smtClean="0">
                <a:solidFill>
                  <a:srgbClr val="7030A0"/>
                </a:solidFill>
              </a:rPr>
              <a:t>TAKE 50Watt Bulb—&gt;time taken to (glow) consume 1 UNIT electricity is t=3600000/50 =72000 sec       =20 hour=70 rupees</a:t>
            </a: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>
                <a:solidFill>
                  <a:srgbClr val="00B050"/>
                </a:solidFill>
              </a:rPr>
              <a:t>100Watt  T.V –&gt; t=3600000/100 =36000 sec =10 hour =35rupees</a:t>
            </a:r>
            <a:endParaRPr lang="en-IN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en-IN" dirty="0" smtClean="0"/>
              <a:t>Core Examples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597743"/>
          </a:xfrm>
          <a:ln>
            <a:solidFill>
              <a:srgbClr val="FF0000"/>
            </a:solidFill>
          </a:ln>
        </p:spPr>
        <p:txBody>
          <a:bodyPr>
            <a:normAutofit fontScale="25000" lnSpcReduction="20000"/>
          </a:bodyPr>
          <a:lstStyle/>
          <a:p>
            <a:endParaRPr lang="en-IN" sz="9600" dirty="0" smtClean="0"/>
          </a:p>
          <a:p>
            <a:pPr algn="ctr"/>
            <a:r>
              <a:rPr lang="en-IN" sz="14400" dirty="0" smtClean="0"/>
              <a:t>a  </a:t>
            </a:r>
            <a:r>
              <a:rPr lang="el-GR" sz="14400" dirty="0" smtClean="0"/>
              <a:t>α</a:t>
            </a:r>
            <a:r>
              <a:rPr lang="en-IN" sz="14400" dirty="0" smtClean="0"/>
              <a:t>  b</a:t>
            </a:r>
            <a:endParaRPr lang="en-IN" sz="16000" dirty="0" smtClean="0"/>
          </a:p>
          <a:p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4"/>
            <a:ext cx="4040188" cy="4422477"/>
          </a:xfrm>
          <a:ln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en-IN" sz="1800" b="1" dirty="0" smtClean="0"/>
              <a:t>1)</a:t>
            </a:r>
            <a:r>
              <a:rPr lang="en-IN" sz="1800" dirty="0" smtClean="0"/>
              <a:t>Potential difference  </a:t>
            </a:r>
            <a:r>
              <a:rPr lang="el-GR" b="1" dirty="0" smtClean="0"/>
              <a:t>α</a:t>
            </a:r>
            <a:r>
              <a:rPr lang="en-IN" sz="1800" dirty="0" smtClean="0"/>
              <a:t>  electric current</a:t>
            </a:r>
          </a:p>
          <a:p>
            <a:pPr>
              <a:buNone/>
            </a:pPr>
            <a:r>
              <a:rPr lang="en-IN" sz="1800" dirty="0" smtClean="0"/>
              <a:t>     V  </a:t>
            </a:r>
            <a:r>
              <a:rPr lang="el-GR" sz="1800" dirty="0" smtClean="0"/>
              <a:t>α</a:t>
            </a:r>
            <a:r>
              <a:rPr lang="en-IN" sz="1800" dirty="0" smtClean="0"/>
              <a:t>   </a:t>
            </a:r>
            <a:r>
              <a:rPr lang="en-IN" sz="1800" dirty="0" err="1" smtClean="0"/>
              <a:t>i</a:t>
            </a:r>
            <a:r>
              <a:rPr lang="en-IN" sz="1800" dirty="0" smtClean="0"/>
              <a:t>   -----&gt;  V =  R  </a:t>
            </a:r>
            <a:r>
              <a:rPr lang="en-IN" sz="1800" dirty="0" err="1" smtClean="0"/>
              <a:t>i</a:t>
            </a:r>
            <a:r>
              <a:rPr lang="en-IN" sz="1800" dirty="0" smtClean="0"/>
              <a:t>      </a:t>
            </a:r>
          </a:p>
          <a:p>
            <a:pPr>
              <a:buNone/>
            </a:pPr>
            <a:r>
              <a:rPr lang="en-IN" sz="1800" dirty="0" smtClean="0"/>
              <a:t>    R = resistance ----&gt; opposing property</a:t>
            </a:r>
          </a:p>
          <a:p>
            <a:pPr>
              <a:buNone/>
            </a:pPr>
            <a:r>
              <a:rPr lang="en-IN" sz="1800" dirty="0" smtClean="0"/>
              <a:t>2) Resistance   </a:t>
            </a:r>
            <a:r>
              <a:rPr lang="el-GR" sz="2000" b="1" dirty="0" smtClean="0"/>
              <a:t>α</a:t>
            </a:r>
            <a:r>
              <a:rPr lang="en-IN" sz="2000" b="1" dirty="0" smtClean="0"/>
              <a:t>   </a:t>
            </a:r>
            <a:r>
              <a:rPr lang="en-IN" sz="1800" dirty="0" smtClean="0"/>
              <a:t>length  </a:t>
            </a:r>
          </a:p>
          <a:p>
            <a:pPr>
              <a:buNone/>
            </a:pPr>
            <a:r>
              <a:rPr lang="en-US" sz="1800" dirty="0" smtClean="0"/>
              <a:t>3)Thermal energy   </a:t>
            </a:r>
            <a:r>
              <a:rPr lang="el-GR" sz="1800" b="1" dirty="0" smtClean="0"/>
              <a:t>α</a:t>
            </a:r>
            <a:r>
              <a:rPr lang="en-US" sz="1800" dirty="0" smtClean="0"/>
              <a:t>  temperature</a:t>
            </a:r>
          </a:p>
          <a:p>
            <a:pPr>
              <a:buNone/>
            </a:pPr>
            <a:r>
              <a:rPr lang="en-US" sz="1800" dirty="0" smtClean="0"/>
              <a:t>                  E = K T , K=</a:t>
            </a:r>
            <a:r>
              <a:rPr lang="en-US" sz="1800" dirty="0" err="1" smtClean="0"/>
              <a:t>boltzman</a:t>
            </a:r>
            <a:r>
              <a:rPr lang="en-US" sz="1800" dirty="0" smtClean="0"/>
              <a:t> constant</a:t>
            </a:r>
          </a:p>
          <a:p>
            <a:pPr>
              <a:buNone/>
            </a:pPr>
            <a:r>
              <a:rPr lang="en-US" sz="1800" dirty="0" smtClean="0"/>
              <a:t>4)Relativistic energy    </a:t>
            </a:r>
            <a:r>
              <a:rPr lang="el-GR" sz="2000" dirty="0" smtClean="0"/>
              <a:t>α</a:t>
            </a:r>
            <a:r>
              <a:rPr lang="en-US" sz="1800" dirty="0" smtClean="0"/>
              <a:t>    mass</a:t>
            </a:r>
          </a:p>
          <a:p>
            <a:pPr>
              <a:buNone/>
            </a:pPr>
            <a:r>
              <a:rPr lang="en-US" sz="1800" dirty="0" smtClean="0"/>
              <a:t>                     E = m c</a:t>
            </a:r>
            <a:r>
              <a:rPr lang="en-US" sz="1800" baseline="30000" dirty="0" smtClean="0"/>
              <a:t>2      </a:t>
            </a:r>
            <a:r>
              <a:rPr lang="en-US" sz="1800" dirty="0" smtClean="0"/>
              <a:t>  </a:t>
            </a:r>
          </a:p>
          <a:p>
            <a:pPr>
              <a:buNone/>
            </a:pPr>
            <a:r>
              <a:rPr lang="en-US" sz="1800" dirty="0" smtClean="0"/>
              <a:t>5)</a:t>
            </a:r>
            <a:endParaRPr lang="en-US" sz="1800" dirty="0" smtClean="0"/>
          </a:p>
          <a:p>
            <a:pPr>
              <a:buNone/>
            </a:pPr>
            <a:endParaRPr lang="en-IN" sz="1800" baseline="30000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ln>
            <a:solidFill>
              <a:srgbClr val="FF0000"/>
            </a:solidFill>
          </a:ln>
        </p:spPr>
        <p:txBody>
          <a:bodyPr>
            <a:normAutofit fontScale="40000" lnSpcReduction="20000"/>
          </a:bodyPr>
          <a:lstStyle/>
          <a:p>
            <a:r>
              <a:rPr lang="en-IN" sz="9600" dirty="0" smtClean="0"/>
              <a:t>              a  </a:t>
            </a:r>
            <a:r>
              <a:rPr lang="el-GR" sz="9600" dirty="0" smtClean="0"/>
              <a:t>α</a:t>
            </a:r>
            <a:r>
              <a:rPr lang="en-IN" sz="9600" dirty="0" smtClean="0"/>
              <a:t>      </a:t>
            </a:r>
            <a:endParaRPr lang="en-IN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008" y="2276872"/>
            <a:ext cx="4041775" cy="4320480"/>
          </a:xfrm>
          <a:ln>
            <a:solidFill>
              <a:srgbClr val="7030A0"/>
            </a:solidFill>
          </a:ln>
        </p:spPr>
        <p:txBody>
          <a:bodyPr/>
          <a:lstStyle/>
          <a:p>
            <a:pPr>
              <a:buNone/>
            </a:pPr>
            <a:r>
              <a:rPr lang="en-IN" sz="2000" dirty="0" smtClean="0"/>
              <a:t>1)Resistance of the material  </a:t>
            </a:r>
            <a:r>
              <a:rPr lang="en-IN" dirty="0" smtClean="0"/>
              <a:t> </a:t>
            </a:r>
            <a:r>
              <a:rPr lang="el-GR" dirty="0" smtClean="0"/>
              <a:t>α</a:t>
            </a:r>
            <a:r>
              <a:rPr lang="en-IN" dirty="0" smtClean="0"/>
              <a:t>  </a:t>
            </a:r>
          </a:p>
          <a:p>
            <a:pPr>
              <a:buNone/>
            </a:pPr>
            <a:r>
              <a:rPr lang="en-IN" sz="2000" dirty="0" smtClean="0"/>
              <a:t>2)electric current   </a:t>
            </a:r>
            <a:r>
              <a:rPr lang="el-GR" dirty="0" smtClean="0"/>
              <a:t>α</a:t>
            </a:r>
            <a:r>
              <a:rPr lang="en-IN" dirty="0" smtClean="0"/>
              <a:t>     </a:t>
            </a:r>
          </a:p>
          <a:p>
            <a:pPr>
              <a:buNone/>
            </a:pPr>
            <a:r>
              <a:rPr lang="en-US" dirty="0" smtClean="0"/>
              <a:t>          I = V/R  ,  </a:t>
            </a:r>
            <a:r>
              <a:rPr lang="en-US" sz="1800" dirty="0" smtClean="0"/>
              <a:t>V=voltage =constant</a:t>
            </a:r>
          </a:p>
          <a:p>
            <a:pPr>
              <a:buNone/>
            </a:pPr>
            <a:r>
              <a:rPr lang="en-US" sz="1800" dirty="0" smtClean="0"/>
              <a:t>3)Reverberation time </a:t>
            </a:r>
            <a:r>
              <a:rPr lang="el-GR" dirty="0" smtClean="0"/>
              <a:t>α</a:t>
            </a:r>
            <a:r>
              <a:rPr lang="en-US" dirty="0" smtClean="0"/>
              <a:t>  </a:t>
            </a:r>
            <a:r>
              <a:rPr lang="en-US" sz="1800" dirty="0" smtClean="0"/>
              <a:t>1/room </a:t>
            </a:r>
            <a:r>
              <a:rPr lang="en-US" sz="1800" dirty="0" smtClean="0"/>
              <a:t>volume</a:t>
            </a:r>
          </a:p>
          <a:p>
            <a:pPr>
              <a:buNone/>
            </a:pPr>
            <a:r>
              <a:rPr lang="en-US" sz="1800" dirty="0" smtClean="0"/>
              <a:t>4)Magnetic </a:t>
            </a:r>
            <a:r>
              <a:rPr lang="en-US" sz="1800" dirty="0" smtClean="0"/>
              <a:t> </a:t>
            </a:r>
            <a:r>
              <a:rPr lang="en-US" sz="1800" dirty="0" smtClean="0"/>
              <a:t>force   </a:t>
            </a:r>
            <a:r>
              <a:rPr lang="el-GR" sz="2000" dirty="0" smtClean="0"/>
              <a:t>α</a:t>
            </a:r>
            <a:r>
              <a:rPr lang="en-US" sz="1800" dirty="0" smtClean="0"/>
              <a:t>  1/r</a:t>
            </a:r>
            <a:r>
              <a:rPr lang="en-US" sz="1800" baseline="30000" dirty="0" smtClean="0"/>
              <a:t>2  </a:t>
            </a:r>
            <a:r>
              <a:rPr lang="en-US" sz="1800" dirty="0" smtClean="0"/>
              <a:t>   </a:t>
            </a:r>
          </a:p>
          <a:p>
            <a:pPr>
              <a:buNone/>
            </a:pPr>
            <a:r>
              <a:rPr lang="en-US" sz="1800" dirty="0" smtClean="0"/>
              <a:t>5)Magnetic flux   </a:t>
            </a:r>
            <a:r>
              <a:rPr lang="el-GR" sz="1800" dirty="0" smtClean="0"/>
              <a:t>α</a:t>
            </a:r>
            <a:r>
              <a:rPr lang="en-US" sz="1800" smtClean="0"/>
              <a:t>   1/Area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en-US" sz="2000" baseline="30000" dirty="0" smtClean="0"/>
          </a:p>
          <a:p>
            <a:pPr>
              <a:buNone/>
            </a:pPr>
            <a:endParaRPr lang="en-US" sz="1800" baseline="30000" dirty="0" smtClean="0"/>
          </a:p>
          <a:p>
            <a:pPr>
              <a:buNone/>
            </a:pPr>
            <a:endParaRPr lang="en-IN" sz="2000" baseline="30000" dirty="0"/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64288" y="1484784"/>
            <a:ext cx="360040" cy="864096"/>
          </a:xfrm>
          <a:prstGeom prst="rect">
            <a:avLst/>
          </a:prstGeom>
          <a:noFill/>
        </p:spPr>
      </p:pic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00392" y="2132856"/>
            <a:ext cx="504056" cy="533706"/>
          </a:xfrm>
          <a:prstGeom prst="rect">
            <a:avLst/>
          </a:prstGeom>
          <a:noFill/>
        </p:spPr>
      </p:pic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64288" y="2636912"/>
            <a:ext cx="912101" cy="4320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743</TotalTime>
  <Words>735</Words>
  <Application>Microsoft Office PowerPoint</Application>
  <PresentationFormat>On-screen Show (4:3)</PresentationFormat>
  <Paragraphs>122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NOMENCLATURE OF PROPORTIONALITY(unitary method)</vt:lpstr>
      <vt:lpstr>Take  ‘a’ and  ‘b’ as variables(not constants)</vt:lpstr>
      <vt:lpstr>        a  α  b example:   a = 7 b a ---- dependent variable 7 ---- proportionality constant   (it is the value of ‘a’ for unit ‘b’ value) b ----- independent variable  </vt:lpstr>
      <vt:lpstr>a α  example:   a =   a ---- dependent variable            7 ---- proportionality constant (it is the value of ‘a’ for unit ‘b’ value)  b ----- independent variable</vt:lpstr>
      <vt:lpstr>Natural examples</vt:lpstr>
      <vt:lpstr>Mathematical examples</vt:lpstr>
      <vt:lpstr>Physical examples</vt:lpstr>
      <vt:lpstr>General with physics</vt:lpstr>
      <vt:lpstr>1 KWH = 1 UNIT ELECTRICITY =3600000 Joule ENERGY = 3.5 /-    TAKE 50Watt Bulb—&gt;time taken to (glow) consume 1 UNIT electricity is t=3600000/50 =72000 sec       =20 hour=70 rupees 100Watt  T.V –&gt; t=3600000/100 =36000 sec =10 hour =35rupees</vt:lpstr>
      <vt:lpstr>Core Examples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veerendra</dc:creator>
  <cp:lastModifiedBy>veerendra</cp:lastModifiedBy>
  <cp:revision>53</cp:revision>
  <dcterms:created xsi:type="dcterms:W3CDTF">2017-05-19T04:53:10Z</dcterms:created>
  <dcterms:modified xsi:type="dcterms:W3CDTF">2024-06-01T13:20:43Z</dcterms:modified>
</cp:coreProperties>
</file>